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4262100" cy="10083800"/>
  <p:notesSz cx="6858000" cy="9144000"/>
  <p:embeddedFontLst>
    <p:embeddedFont>
      <p:font typeface="Pretendard Regular" panose="020B0600000101010101" charset="-127"/>
      <p:regular r:id="rId3"/>
    </p:embeddedFont>
    <p:embeddedFont>
      <p:font typeface="Pretendard Bold" panose="020B0600000101010101" charset="-127"/>
      <p:bold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Raleway Bold" panose="020B0600000101010101" charset="0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1848" y="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028700"/>
            <a:ext cx="5245100" cy="1143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0" y="1384300"/>
            <a:ext cx="2451100" cy="8001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0" y="1384300"/>
            <a:ext cx="2628900" cy="8001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7200" y="1168400"/>
            <a:ext cx="8470900" cy="508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17500" y="1181100"/>
            <a:ext cx="5029200" cy="838200"/>
          </a:xfrm>
          <a:prstGeom prst="rect">
            <a:avLst/>
          </a:prstGeom>
        </p:spPr>
        <p:txBody>
          <a:bodyPr lIns="0" tIns="147319" rIns="0" bIns="0" rtlCol="0" anchor="t"/>
          <a:lstStyle/>
          <a:p>
            <a:pPr lvl="0" algn="ctr">
              <a:lnSpc>
                <a:spcPct val="91299"/>
              </a:lnSpc>
            </a:pPr>
            <a:r>
              <a:rPr lang="en-US" sz="4523" b="0" i="0" u="none" strike="noStrike" spc="-100">
                <a:solidFill>
                  <a:srgbClr val="000000"/>
                </a:solidFill>
                <a:latin typeface="Raleway Bold"/>
                <a:ea typeface="Raleway Bold"/>
                <a:cs typeface="Raleway Bold"/>
              </a:rPr>
              <a:t>Career Road Map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64200" y="1562100"/>
            <a:ext cx="2184400" cy="444500"/>
          </a:xfrm>
          <a:prstGeom prst="rect">
            <a:avLst/>
          </a:prstGeom>
        </p:spPr>
        <p:txBody>
          <a:bodyPr lIns="0" tIns="76200" rIns="0" bIns="0" rtlCol="0" anchor="t"/>
          <a:lstStyle/>
          <a:p>
            <a:pPr lvl="0" algn="l">
              <a:lnSpc>
                <a:spcPct val="91299"/>
              </a:lnSpc>
            </a:pPr>
            <a:r>
              <a:rPr lang="en-US" sz="2339" b="0" i="0" u="none" strike="noStrike" spc="-100" dirty="0" err="1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이름</a:t>
            </a:r>
            <a:r>
              <a:rPr lang="en-US" sz="2339" b="0" i="0" u="none" strike="noStrike" spc="-100" dirty="0" smtClean="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:</a:t>
            </a:r>
            <a:endParaRPr lang="en-US" sz="2339" b="0" i="0" u="none" strike="noStrike" spc="-100" dirty="0">
              <a:solidFill>
                <a:srgbClr val="000000"/>
              </a:solidFill>
              <a:latin typeface="Pretendard Bold"/>
              <a:ea typeface="Pretendard Bold"/>
              <a:cs typeface="Pretendard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607800" y="1562100"/>
            <a:ext cx="2298700" cy="444500"/>
          </a:xfrm>
          <a:prstGeom prst="rect">
            <a:avLst/>
          </a:prstGeom>
        </p:spPr>
        <p:txBody>
          <a:bodyPr lIns="0" tIns="76200" rIns="0" bIns="0" rtlCol="0" anchor="t"/>
          <a:lstStyle/>
          <a:p>
            <a:pPr lvl="0" algn="l">
              <a:lnSpc>
                <a:spcPct val="91299"/>
              </a:lnSpc>
            </a:pPr>
            <a:r>
              <a:rPr lang="en-US" sz="2339" b="0" i="0" u="none" strike="noStrike" spc="-10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학번: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6400" y="1384300"/>
            <a:ext cx="3340100" cy="8001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178800" y="1562100"/>
            <a:ext cx="3175000" cy="444500"/>
          </a:xfrm>
          <a:prstGeom prst="rect">
            <a:avLst/>
          </a:prstGeom>
        </p:spPr>
        <p:txBody>
          <a:bodyPr lIns="0" tIns="76200" rIns="0" bIns="0" rtlCol="0" anchor="t"/>
          <a:lstStyle/>
          <a:p>
            <a:pPr lvl="0" algn="ctr">
              <a:lnSpc>
                <a:spcPct val="91299"/>
              </a:lnSpc>
            </a:pPr>
            <a:r>
              <a:rPr lang="en-US" sz="2339" b="0" i="0" u="none" strike="noStrike" spc="-100" dirty="0" err="1" smtClean="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재학생</a:t>
            </a:r>
            <a:r>
              <a:rPr lang="en-US" sz="2339" b="0" i="0" u="none" strike="noStrike" spc="-100" dirty="0" smtClean="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 | </a:t>
            </a:r>
            <a:r>
              <a:rPr lang="en-US" sz="2339" b="0" i="0" u="none" strike="noStrike" spc="-100" dirty="0" err="1" smtClean="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졸업생</a:t>
            </a:r>
            <a:r>
              <a:rPr lang="en-US" sz="2339" b="0" i="0" u="none" strike="noStrike" spc="-100" dirty="0" smtClean="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 | </a:t>
            </a:r>
            <a:r>
              <a:rPr lang="en-US" sz="2339" b="0" i="0" u="none" strike="noStrike" spc="-100" dirty="0" err="1" smtClean="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지역청년</a:t>
            </a:r>
            <a:endParaRPr lang="en-US" sz="2339" b="0" i="0" u="none" strike="noStrike" spc="-100" dirty="0">
              <a:solidFill>
                <a:srgbClr val="000000"/>
              </a:solidFill>
              <a:latin typeface="Pretendard Bold"/>
              <a:ea typeface="Pretendard Bold"/>
              <a:cs typeface="Pretendard Bold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200" y="5435600"/>
            <a:ext cx="4533900" cy="39751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06400" y="5600700"/>
            <a:ext cx="3784600" cy="431800"/>
          </a:xfrm>
          <a:prstGeom prst="rect">
            <a:avLst/>
          </a:prstGeom>
        </p:spPr>
        <p:txBody>
          <a:bodyPr lIns="0" tIns="73660" rIns="0" bIns="0" rtlCol="0" anchor="t"/>
          <a:lstStyle/>
          <a:p>
            <a:pPr lvl="0" algn="l">
              <a:lnSpc>
                <a:spcPct val="91299"/>
              </a:lnSpc>
            </a:pPr>
            <a:r>
              <a:rPr lang="en-US" sz="2261" b="0" i="0" u="none" strike="noStrike" spc="-10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2026년의 구체적인 행동 계획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8300" y="6083300"/>
            <a:ext cx="4267200" cy="3136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예) 무엇을 : 언제까지 / 어떻게 / 왜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200" y="2324100"/>
            <a:ext cx="4533900" cy="29591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406400" y="2501900"/>
            <a:ext cx="3340100" cy="431800"/>
          </a:xfrm>
          <a:prstGeom prst="rect">
            <a:avLst/>
          </a:prstGeom>
        </p:spPr>
        <p:txBody>
          <a:bodyPr lIns="0" tIns="73660" rIns="0" bIns="0" rtlCol="0" anchor="t"/>
          <a:lstStyle/>
          <a:p>
            <a:pPr lvl="0" algn="l">
              <a:lnSpc>
                <a:spcPct val="91299"/>
              </a:lnSpc>
            </a:pPr>
            <a:r>
              <a:rPr lang="en-US" sz="2261" b="0" i="0" u="none" strike="noStrike" spc="-10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01. 자기이해 키워드 소개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8300" y="3086100"/>
            <a:ext cx="4267200" cy="1930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  <a:r>
              <a:rPr lang="en-US" sz="1693" b="0" i="0" u="none" strike="noStrike" spc="-100">
                <a:solidFill>
                  <a:srgbClr val="FAFBF9"/>
                </a:solidFill>
                <a:latin typeface="Pretendard Regular"/>
                <a:ea typeface="Pretendard Regular"/>
                <a:cs typeface="Pretendard Regular"/>
              </a:rPr>
              <a:t> 키워드 1 선택 이유(경험)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1400" y="5435600"/>
            <a:ext cx="4559300" cy="397510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5067300" y="5600700"/>
            <a:ext cx="3886200" cy="431800"/>
          </a:xfrm>
          <a:prstGeom prst="rect">
            <a:avLst/>
          </a:prstGeom>
        </p:spPr>
        <p:txBody>
          <a:bodyPr lIns="0" tIns="73660" rIns="0" bIns="0" rtlCol="0" anchor="t"/>
          <a:lstStyle/>
          <a:p>
            <a:pPr lvl="0" algn="l">
              <a:lnSpc>
                <a:spcPct val="91299"/>
              </a:lnSpc>
            </a:pPr>
            <a:r>
              <a:rPr lang="en-US" sz="2261" b="0" i="0" u="none" strike="noStrike" spc="-10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2027년의 구체적인 행동 계획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1400" y="2324100"/>
            <a:ext cx="4559300" cy="2959100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5067300" y="2501900"/>
            <a:ext cx="3784600" cy="431800"/>
          </a:xfrm>
          <a:prstGeom prst="rect">
            <a:avLst/>
          </a:prstGeom>
        </p:spPr>
        <p:txBody>
          <a:bodyPr lIns="0" tIns="73660" rIns="0" bIns="0" rtlCol="0" anchor="t"/>
          <a:lstStyle/>
          <a:p>
            <a:pPr lvl="0" algn="l">
              <a:lnSpc>
                <a:spcPct val="91299"/>
              </a:lnSpc>
            </a:pPr>
            <a:r>
              <a:rPr lang="en-US" sz="2261" b="0" i="0" u="none" strike="noStrike" spc="-10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02. 직무 키워드 소개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029200" y="3086100"/>
            <a:ext cx="4267200" cy="1930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  <a:r>
              <a:rPr lang="en-US" sz="1693" b="0" i="0" u="none" strike="noStrike" spc="-100">
                <a:solidFill>
                  <a:srgbClr val="D4E8CB"/>
                </a:solidFill>
                <a:latin typeface="Pretendard Regular"/>
                <a:ea typeface="Pretendard Regular"/>
                <a:cs typeface="Pretendard Regular"/>
              </a:rPr>
              <a:t>키워드 1 선택 이유(경험)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029200" y="6083300"/>
            <a:ext cx="4267200" cy="3136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  <a:r>
              <a:rPr lang="en-US" sz="1693" b="0" i="0" u="none" strike="noStrike" spc="-100">
                <a:solidFill>
                  <a:srgbClr val="FAFBF9"/>
                </a:solidFill>
                <a:latin typeface="Pretendard Regular"/>
                <a:ea typeface="Pretendard Regular"/>
                <a:cs typeface="Pretendard Regular"/>
              </a:rPr>
              <a:t>무엇을 / 언제까지 / 어떻게 / 왜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37700" y="5435600"/>
            <a:ext cx="4597400" cy="397510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9728200" y="5600700"/>
            <a:ext cx="4203700" cy="431800"/>
          </a:xfrm>
          <a:prstGeom prst="rect">
            <a:avLst/>
          </a:prstGeom>
        </p:spPr>
        <p:txBody>
          <a:bodyPr lIns="0" tIns="73660" rIns="0" bIns="0" rtlCol="0" anchor="t"/>
          <a:lstStyle/>
          <a:p>
            <a:pPr lvl="0" algn="l">
              <a:lnSpc>
                <a:spcPct val="91299"/>
              </a:lnSpc>
            </a:pPr>
            <a:r>
              <a:rPr lang="en-US" sz="2261" b="0" i="0" u="none" strike="noStrike" spc="-10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2028년의 구체적인 행동 계획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25000" y="2324100"/>
            <a:ext cx="4533900" cy="2959100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9690100" y="6083300"/>
            <a:ext cx="4267200" cy="31369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  <a:r>
              <a:rPr lang="en-US" sz="1693" b="0" i="0" u="none" strike="noStrike" spc="-100">
                <a:solidFill>
                  <a:srgbClr val="D4E8CB"/>
                </a:solidFill>
                <a:latin typeface="Pretendard Regular"/>
                <a:ea typeface="Pretendard Regular"/>
                <a:cs typeface="Pretendard Regular"/>
              </a:rPr>
              <a:t>무엇을 / 언제까지 / 어떻게 / 왜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  <a:p>
            <a:pPr marL="342900" lvl="1" indent="-342900" algn="l">
              <a:lnSpc>
                <a:spcPct val="154380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0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 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715500" y="2501900"/>
            <a:ext cx="3784600" cy="431800"/>
          </a:xfrm>
          <a:prstGeom prst="rect">
            <a:avLst/>
          </a:prstGeom>
        </p:spPr>
        <p:txBody>
          <a:bodyPr lIns="0" tIns="73660" rIns="0" bIns="0" rtlCol="0" anchor="t"/>
          <a:lstStyle/>
          <a:p>
            <a:pPr lvl="0" algn="l">
              <a:lnSpc>
                <a:spcPct val="91299"/>
              </a:lnSpc>
            </a:pPr>
            <a:r>
              <a:rPr lang="en-US" sz="2261" b="0" i="0" u="none" strike="noStrike" spc="-100">
                <a:solidFill>
                  <a:srgbClr val="000000"/>
                </a:solidFill>
                <a:latin typeface="Pretendard Bold"/>
                <a:ea typeface="Pretendard Bold"/>
                <a:cs typeface="Pretendard Bold"/>
              </a:rPr>
              <a:t>03. 희망 진로와 선택 이유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90100" y="3086100"/>
            <a:ext cx="4267200" cy="6858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342900" lvl="1" indent="-342900" algn="l">
              <a:lnSpc>
                <a:spcPct val="136119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1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희망 직무: </a:t>
            </a:r>
          </a:p>
          <a:p>
            <a:pPr marL="342900" lvl="1" indent="-342900" algn="l">
              <a:lnSpc>
                <a:spcPct val="136119"/>
              </a:lnSpc>
              <a:buClr>
                <a:srgbClr val="000000"/>
              </a:buClr>
              <a:buFont typeface="Arial"/>
              <a:buChar char="●"/>
            </a:pPr>
            <a:r>
              <a:rPr lang="en-US" sz="1693" b="1" i="0" u="none" strike="noStrike" spc="-100">
                <a:solidFill>
                  <a:srgbClr val="000000"/>
                </a:solidFill>
                <a:latin typeface="Pretendard Regular"/>
                <a:ea typeface="Pretendard Regular"/>
                <a:cs typeface="Pretendard Regular"/>
              </a:rPr>
              <a:t>선택 이유: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85400" y="-952500"/>
            <a:ext cx="4064000" cy="3263900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94800" y="469900"/>
            <a:ext cx="1409700" cy="469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123</Words>
  <Application>Microsoft Office PowerPoint</Application>
  <PresentationFormat>사용자 지정</PresentationFormat>
  <Paragraphs>46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Pretendard Regular</vt:lpstr>
      <vt:lpstr>Pretendard Bold</vt:lpstr>
      <vt:lpstr>Calibri</vt:lpstr>
      <vt:lpstr>Arial</vt:lpstr>
      <vt:lpstr>Raleway Bold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cp:lastModifiedBy>Administrator</cp:lastModifiedBy>
  <cp:revision>4</cp:revision>
  <dcterms:created xsi:type="dcterms:W3CDTF">2006-08-16T00:00:00Z</dcterms:created>
  <dcterms:modified xsi:type="dcterms:W3CDTF">2026-09-02T04:24:03Z</dcterms:modified>
</cp:coreProperties>
</file>